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79" r:id="rId1"/>
  </p:sldMasterIdLst>
  <p:sldIdLst>
    <p:sldId id="256" r:id="rId2"/>
    <p:sldId id="300" r:id="rId3"/>
    <p:sldId id="257" r:id="rId4"/>
    <p:sldId id="259" r:id="rId5"/>
    <p:sldId id="260" r:id="rId6"/>
    <p:sldId id="258" r:id="rId7"/>
    <p:sldId id="262" r:id="rId8"/>
    <p:sldId id="298" r:id="rId9"/>
    <p:sldId id="264" r:id="rId10"/>
    <p:sldId id="281" r:id="rId11"/>
    <p:sldId id="282" r:id="rId12"/>
    <p:sldId id="291" r:id="rId13"/>
    <p:sldId id="292" r:id="rId14"/>
    <p:sldId id="269" r:id="rId15"/>
    <p:sldId id="287" r:id="rId16"/>
    <p:sldId id="296" r:id="rId17"/>
    <p:sldId id="288" r:id="rId18"/>
    <p:sldId id="290" r:id="rId19"/>
    <p:sldId id="267" r:id="rId20"/>
    <p:sldId id="289" r:id="rId21"/>
    <p:sldId id="283" r:id="rId22"/>
    <p:sldId id="284" r:id="rId23"/>
    <p:sldId id="293" r:id="rId24"/>
    <p:sldId id="273" r:id="rId25"/>
    <p:sldId id="271" r:id="rId26"/>
    <p:sldId id="294" r:id="rId27"/>
    <p:sldId id="270" r:id="rId28"/>
    <p:sldId id="272" r:id="rId29"/>
    <p:sldId id="295" r:id="rId30"/>
    <p:sldId id="279" r:id="rId31"/>
    <p:sldId id="297" r:id="rId32"/>
    <p:sldId id="278" r:id="rId33"/>
    <p:sldId id="303" r:id="rId34"/>
    <p:sldId id="301" r:id="rId35"/>
    <p:sldId id="280" r:id="rId36"/>
    <p:sldId id="261" r:id="rId37"/>
    <p:sldId id="285" r:id="rId38"/>
    <p:sldId id="302" r:id="rId39"/>
    <p:sldId id="299" r:id="rId40"/>
    <p:sldId id="27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" initials="a" lastIdx="4" clrIdx="0">
    <p:extLst>
      <p:ext uri="{19B8F6BF-5375-455C-9EA6-DF929625EA0E}">
        <p15:presenceInfo xmlns:p15="http://schemas.microsoft.com/office/powerpoint/2012/main" userId="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2 layer 10 unit</c:v>
                </c:pt>
                <c:pt idx="4">
                  <c:v>2 layer 50 unit</c:v>
                </c:pt>
                <c:pt idx="5">
                  <c:v>CNN-LSTM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0.77949999999999997</c:v>
                </c:pt>
                <c:pt idx="1">
                  <c:v>0.82157999999999998</c:v>
                </c:pt>
                <c:pt idx="2">
                  <c:v>0.82840000000000003</c:v>
                </c:pt>
                <c:pt idx="3">
                  <c:v>0.80259999999999998</c:v>
                </c:pt>
                <c:pt idx="4">
                  <c:v>0.79549999999999998</c:v>
                </c:pt>
                <c:pt idx="5">
                  <c:v>0.79610000000000003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F3-4E2A-B95B-AA533EB1B1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2 layer 10 unit</c:v>
                </c:pt>
                <c:pt idx="4">
                  <c:v>2 layer 50 unit</c:v>
                </c:pt>
                <c:pt idx="5">
                  <c:v>CNN-LSTM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0.77971999999999997</c:v>
                </c:pt>
                <c:pt idx="1">
                  <c:v>0.82189999999999996</c:v>
                </c:pt>
                <c:pt idx="2">
                  <c:v>0.8286</c:v>
                </c:pt>
                <c:pt idx="3">
                  <c:v>0.80279999999999996</c:v>
                </c:pt>
                <c:pt idx="4">
                  <c:v>0.79569999999999996</c:v>
                </c:pt>
                <c:pt idx="5">
                  <c:v>0.79630000000000001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F3-4E2A-B95B-AA533EB1B1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2 layer 10 unit</c:v>
                </c:pt>
                <c:pt idx="4">
                  <c:v>2 layer 50 unit</c:v>
                </c:pt>
                <c:pt idx="5">
                  <c:v>CNN-LSTM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0.77929999999999999</c:v>
                </c:pt>
                <c:pt idx="1">
                  <c:v>0.82150000000000001</c:v>
                </c:pt>
                <c:pt idx="2">
                  <c:v>0.82820000000000005</c:v>
                </c:pt>
                <c:pt idx="3">
                  <c:v>0.8024</c:v>
                </c:pt>
                <c:pt idx="4">
                  <c:v>0.79530000000000001</c:v>
                </c:pt>
                <c:pt idx="5">
                  <c:v>0.79590000000000005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F3-4E2A-B95B-AA533EB1B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780480"/>
        <c:axId val="1063776320"/>
      </c:barChart>
      <c:catAx>
        <c:axId val="106378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776320"/>
        <c:crosses val="autoZero"/>
        <c:auto val="1"/>
        <c:lblAlgn val="ctr"/>
        <c:lblOffset val="100"/>
        <c:noMultiLvlLbl val="0"/>
      </c:catAx>
      <c:valAx>
        <c:axId val="106377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78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100 unit s2</c:v>
                </c:pt>
                <c:pt idx="4">
                  <c:v>100 unit s3</c:v>
                </c:pt>
                <c:pt idx="5">
                  <c:v>2 layer 50 unit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0.72189999999999999</c:v>
                </c:pt>
                <c:pt idx="1">
                  <c:v>0.75590000000000002</c:v>
                </c:pt>
                <c:pt idx="2">
                  <c:v>0.73480000000000001</c:v>
                </c:pt>
                <c:pt idx="3">
                  <c:v>0.73170000000000002</c:v>
                </c:pt>
                <c:pt idx="4">
                  <c:v>0.79810000000000003</c:v>
                </c:pt>
                <c:pt idx="5">
                  <c:v>0.76829999999999998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F-48AA-8C2E-9B782745E6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100 unit s2</c:v>
                </c:pt>
                <c:pt idx="4">
                  <c:v>100 unit s3</c:v>
                </c:pt>
                <c:pt idx="5">
                  <c:v>2 layer 50 unit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0.72189999999999999</c:v>
                </c:pt>
                <c:pt idx="1">
                  <c:v>0.75590000000000002</c:v>
                </c:pt>
                <c:pt idx="2">
                  <c:v>0.73480000000000001</c:v>
                </c:pt>
                <c:pt idx="3">
                  <c:v>0.73170000000000002</c:v>
                </c:pt>
                <c:pt idx="4">
                  <c:v>0.79810000000000003</c:v>
                </c:pt>
                <c:pt idx="5">
                  <c:v>0.76829999999999998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2F-48AA-8C2E-9B782745E6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 unit</c:v>
                </c:pt>
                <c:pt idx="1">
                  <c:v>50 unit</c:v>
                </c:pt>
                <c:pt idx="2">
                  <c:v>100 unit</c:v>
                </c:pt>
                <c:pt idx="3">
                  <c:v>100 unit s2</c:v>
                </c:pt>
                <c:pt idx="4">
                  <c:v>100 unit s3</c:v>
                </c:pt>
                <c:pt idx="5">
                  <c:v>2 layer 50 unit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0.72189999999999999</c:v>
                </c:pt>
                <c:pt idx="1">
                  <c:v>0.75590000000000002</c:v>
                </c:pt>
                <c:pt idx="2">
                  <c:v>0.73480000000000001</c:v>
                </c:pt>
                <c:pt idx="3">
                  <c:v>0.73170000000000002</c:v>
                </c:pt>
                <c:pt idx="4">
                  <c:v>0.79810000000000003</c:v>
                </c:pt>
                <c:pt idx="5">
                  <c:v>0.76829999999999998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2F-48AA-8C2E-9B782745E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413120"/>
        <c:axId val="2122413952"/>
      </c:barChart>
      <c:catAx>
        <c:axId val="212241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13952"/>
        <c:crosses val="autoZero"/>
        <c:auto val="1"/>
        <c:lblAlgn val="ctr"/>
        <c:lblOffset val="100"/>
        <c:noMultiLvlLbl val="0"/>
      </c:catAx>
      <c:valAx>
        <c:axId val="212241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41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 seconds </c:v>
                </c:pt>
                <c:pt idx="1">
                  <c:v>½ a second</c:v>
                </c:pt>
                <c:pt idx="2">
                  <c:v>¼ a second</c:v>
                </c:pt>
                <c:pt idx="3">
                  <c:v>1⁄8 a second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0.77949999999999997</c:v>
                </c:pt>
                <c:pt idx="1">
                  <c:v>0.82840000000000003</c:v>
                </c:pt>
                <c:pt idx="2">
                  <c:v>0.70689999999999997</c:v>
                </c:pt>
                <c:pt idx="3">
                  <c:v>0.6633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1-4E9E-8857-FF02E7E909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 seconds </c:v>
                </c:pt>
                <c:pt idx="1">
                  <c:v>½ a second</c:v>
                </c:pt>
                <c:pt idx="2">
                  <c:v>¼ a second</c:v>
                </c:pt>
                <c:pt idx="3">
                  <c:v>1⁄8 a second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0.77971999999999997</c:v>
                </c:pt>
                <c:pt idx="1">
                  <c:v>0.8286</c:v>
                </c:pt>
                <c:pt idx="2">
                  <c:v>0.70699999999999996</c:v>
                </c:pt>
                <c:pt idx="3">
                  <c:v>0.66339999999999999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1-4E9E-8857-FF02E7E909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 seconds </c:v>
                </c:pt>
                <c:pt idx="1">
                  <c:v>½ a second</c:v>
                </c:pt>
                <c:pt idx="2">
                  <c:v>¼ a second</c:v>
                </c:pt>
                <c:pt idx="3">
                  <c:v>1⁄8 a second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0.77929999999999999</c:v>
                </c:pt>
                <c:pt idx="1">
                  <c:v>0.82820000000000005</c:v>
                </c:pt>
                <c:pt idx="2">
                  <c:v>0.70679999999999998</c:v>
                </c:pt>
                <c:pt idx="3">
                  <c:v>0.66320000000000001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D1-4E9E-8857-FF02E7E90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2560511"/>
        <c:axId val="1232557599"/>
      </c:barChart>
      <c:catAx>
        <c:axId val="123256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57599"/>
        <c:crosses val="autoZero"/>
        <c:auto val="1"/>
        <c:lblAlgn val="ctr"/>
        <c:lblOffset val="100"/>
        <c:noMultiLvlLbl val="0"/>
      </c:catAx>
      <c:valAx>
        <c:axId val="123255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6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AccAP</c:v>
                </c:pt>
                <c:pt idx="1">
                  <c:v>AccML </c:v>
                </c:pt>
                <c:pt idx="2">
                  <c:v>AccV </c:v>
                </c:pt>
                <c:pt idx="3">
                  <c:v>AccML &amp; AccAP</c:v>
                </c:pt>
                <c:pt idx="4">
                  <c:v>AccV &amp; AccAP</c:v>
                </c:pt>
                <c:pt idx="5">
                  <c:v>AccV &amp; AccML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0.79849999999999999</c:v>
                </c:pt>
                <c:pt idx="1">
                  <c:v>0.68720000000000003</c:v>
                </c:pt>
                <c:pt idx="2">
                  <c:v>0.72850000000000004</c:v>
                </c:pt>
                <c:pt idx="3">
                  <c:v>0.7671</c:v>
                </c:pt>
                <c:pt idx="4">
                  <c:v>0.81589999999999996</c:v>
                </c:pt>
                <c:pt idx="5">
                  <c:v>0.84089999999999998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BD-40F7-A954-944A2B1FD0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AccAP</c:v>
                </c:pt>
                <c:pt idx="1">
                  <c:v>AccML </c:v>
                </c:pt>
                <c:pt idx="2">
                  <c:v>AccV </c:v>
                </c:pt>
                <c:pt idx="3">
                  <c:v>AccML &amp; AccAP</c:v>
                </c:pt>
                <c:pt idx="4">
                  <c:v>AccV &amp; AccAP</c:v>
                </c:pt>
                <c:pt idx="5">
                  <c:v>AccV &amp; AccML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0.79869999999999997</c:v>
                </c:pt>
                <c:pt idx="1">
                  <c:v>0.68730000000000002</c:v>
                </c:pt>
                <c:pt idx="2">
                  <c:v>0.72870000000000001</c:v>
                </c:pt>
                <c:pt idx="3">
                  <c:v>0.76729999999999998</c:v>
                </c:pt>
                <c:pt idx="4">
                  <c:v>0.81620000000000004</c:v>
                </c:pt>
                <c:pt idx="5">
                  <c:v>0.84109999999999996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BD-40F7-A954-944A2B1FD0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AccAP</c:v>
                </c:pt>
                <c:pt idx="1">
                  <c:v>AccML </c:v>
                </c:pt>
                <c:pt idx="2">
                  <c:v>AccV </c:v>
                </c:pt>
                <c:pt idx="3">
                  <c:v>AccML &amp; AccAP</c:v>
                </c:pt>
                <c:pt idx="4">
                  <c:v>AccV &amp; AccAP</c:v>
                </c:pt>
                <c:pt idx="5">
                  <c:v>AccV &amp; AccML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0.79830000000000001</c:v>
                </c:pt>
                <c:pt idx="1">
                  <c:v>0.68700000000000006</c:v>
                </c:pt>
                <c:pt idx="2">
                  <c:v>0.72829999999999995</c:v>
                </c:pt>
                <c:pt idx="3">
                  <c:v>0.76690000000000003</c:v>
                </c:pt>
                <c:pt idx="4">
                  <c:v>0.81579999999999997</c:v>
                </c:pt>
                <c:pt idx="5">
                  <c:v>0.8407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BD-40F7-A954-944A2B1FD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6527551"/>
        <c:axId val="1243990735"/>
      </c:barChart>
      <c:catAx>
        <c:axId val="1246527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990735"/>
        <c:crosses val="autoZero"/>
        <c:auto val="1"/>
        <c:lblAlgn val="ctr"/>
        <c:lblOffset val="100"/>
        <c:noMultiLvlLbl val="0"/>
      </c:catAx>
      <c:valAx>
        <c:axId val="124399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27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SVC radial bases function kernel</c:v>
                </c:pt>
                <c:pt idx="1">
                  <c:v>SVC Polynomial kernel</c:v>
                </c:pt>
                <c:pt idx="2">
                  <c:v>SVC linear kernel</c:v>
                </c:pt>
                <c:pt idx="3">
                  <c:v>Random Forest 3 md</c:v>
                </c:pt>
                <c:pt idx="4">
                  <c:v>Random Forest 10 md</c:v>
                </c:pt>
                <c:pt idx="5">
                  <c:v>Random Forest 50 md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0.73740000000000006</c:v>
                </c:pt>
                <c:pt idx="1">
                  <c:v>0.69940000000000002</c:v>
                </c:pt>
                <c:pt idx="2">
                  <c:v>0.65469999999999995</c:v>
                </c:pt>
                <c:pt idx="3">
                  <c:v>0.69789999999999996</c:v>
                </c:pt>
                <c:pt idx="4">
                  <c:v>0.78280000000000005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15-4BD7-BF66-CD7AE4E2F4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SVC radial bases function kernel</c:v>
                </c:pt>
                <c:pt idx="1">
                  <c:v>SVC Polynomial kernel</c:v>
                </c:pt>
                <c:pt idx="2">
                  <c:v>SVC linear kernel</c:v>
                </c:pt>
                <c:pt idx="3">
                  <c:v>Random Forest 3 md</c:v>
                </c:pt>
                <c:pt idx="4">
                  <c:v>Random Forest 10 md</c:v>
                </c:pt>
                <c:pt idx="5">
                  <c:v>Random Forest 50 md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0.73429999999999995</c:v>
                </c:pt>
                <c:pt idx="1">
                  <c:v>0.69479999999999997</c:v>
                </c:pt>
                <c:pt idx="2">
                  <c:v>0.64380000000000004</c:v>
                </c:pt>
                <c:pt idx="3">
                  <c:v>0.69079999999999997</c:v>
                </c:pt>
                <c:pt idx="4">
                  <c:v>0.75109999999999999</c:v>
                </c:pt>
                <c:pt idx="5">
                  <c:v>0.74880000000000002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15-4BD7-BF66-CD7AE4E2F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5178591"/>
        <c:axId val="325169439"/>
      </c:barChart>
      <c:catAx>
        <c:axId val="3251785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69439"/>
        <c:crosses val="autoZero"/>
        <c:auto val="1"/>
        <c:lblAlgn val="ctr"/>
        <c:lblOffset val="100"/>
        <c:noMultiLvlLbl val="0"/>
      </c:catAx>
      <c:valAx>
        <c:axId val="3251694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78591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SVC radial bases function kernel</c:v>
                </c:pt>
                <c:pt idx="1">
                  <c:v>SVC polynomial kernel</c:v>
                </c:pt>
                <c:pt idx="2">
                  <c:v>SVC linear kernel</c:v>
                </c:pt>
                <c:pt idx="3">
                  <c:v>Random Forest 3 md  </c:v>
                </c:pt>
                <c:pt idx="4">
                  <c:v>Random Forest 4 md</c:v>
                </c:pt>
                <c:pt idx="5">
                  <c:v>Random Forest 10 md</c:v>
                </c:pt>
                <c:pt idx="6">
                  <c:v>Random Forest 50 md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0.72030000000000005</c:v>
                </c:pt>
                <c:pt idx="1">
                  <c:v>0.67569999999999997</c:v>
                </c:pt>
                <c:pt idx="2">
                  <c:v>0.61870000000000003</c:v>
                </c:pt>
                <c:pt idx="3">
                  <c:v>0.67179999999999995</c:v>
                </c:pt>
                <c:pt idx="4">
                  <c:v>0.68059999999999998</c:v>
                </c:pt>
                <c:pt idx="5">
                  <c:v>0.79220000000000002</c:v>
                </c:pt>
                <c:pt idx="6">
                  <c:v>0.99990000000000001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5-43D2-B48C-E51B6FBBB3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SVC radial bases function kernel</c:v>
                </c:pt>
                <c:pt idx="1">
                  <c:v>SVC polynomial kernel</c:v>
                </c:pt>
                <c:pt idx="2">
                  <c:v>SVC linear kernel</c:v>
                </c:pt>
                <c:pt idx="3">
                  <c:v>Random Forest 3 md  </c:v>
                </c:pt>
                <c:pt idx="4">
                  <c:v>Random Forest 4 md</c:v>
                </c:pt>
                <c:pt idx="5">
                  <c:v>Random Forest 10 md</c:v>
                </c:pt>
                <c:pt idx="6">
                  <c:v>Random Forest 50 md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0.73280000000000001</c:v>
                </c:pt>
                <c:pt idx="1">
                  <c:v>0.68500000000000005</c:v>
                </c:pt>
                <c:pt idx="2">
                  <c:v>0.63639999999999997</c:v>
                </c:pt>
                <c:pt idx="3">
                  <c:v>0.6734</c:v>
                </c:pt>
                <c:pt idx="4">
                  <c:v>0.67769999999999997</c:v>
                </c:pt>
                <c:pt idx="5">
                  <c:v>0.74299999999999999</c:v>
                </c:pt>
                <c:pt idx="6">
                  <c:v>0.73829999999999996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55-43D2-B48C-E51B6FBBB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26123840"/>
        <c:axId val="1226115936"/>
      </c:barChart>
      <c:catAx>
        <c:axId val="122612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115936"/>
        <c:crosses val="autoZero"/>
        <c:auto val="1"/>
        <c:lblAlgn val="ctr"/>
        <c:lblOffset val="100"/>
        <c:noMultiLvlLbl val="0"/>
      </c:catAx>
      <c:valAx>
        <c:axId val="122611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12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6T15:14:58.323" idx="4">
    <p:pos x="10" y="10"/>
    <p:text>gready dimension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4T12:35:33.278" idx="1">
    <p:pos x="10" y="10"/>
    <p:text>Axis labels will be added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3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8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1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6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4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7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378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12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</a:t>
            </a:r>
            <a:r>
              <a:rPr lang="en-US" dirty="0" err="1"/>
              <a:t>FoG</a:t>
            </a:r>
            <a:r>
              <a:rPr lang="en-US" dirty="0"/>
              <a:t> in Parkinson Patients using IMU sensor and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by Ahmad Mostafa</a:t>
            </a:r>
          </a:p>
        </p:txBody>
      </p:sp>
    </p:spTree>
    <p:extLst>
      <p:ext uri="{BB962C8B-B14F-4D97-AF65-F5344CB8AC3E}">
        <p14:creationId xmlns:p14="http://schemas.microsoft.com/office/powerpoint/2010/main" val="122268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02559" cy="4351338"/>
          </a:xfrm>
        </p:spPr>
        <p:txBody>
          <a:bodyPr/>
          <a:lstStyle/>
          <a:p>
            <a:r>
              <a:rPr lang="en-US" dirty="0"/>
              <a:t>Answering all of those questions at once to find the best model over all require a multidimensional large product, reaching  a product of 264 different models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81" y="1027905"/>
            <a:ext cx="4695452" cy="46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Answering all questions at once finding that one super model is needs extensive training</a:t>
            </a:r>
          </a:p>
          <a:p>
            <a:r>
              <a:rPr lang="en-US" dirty="0"/>
              <a:t>In order to have a sense of the answer, another approach was made; A greedy dimension like approach</a:t>
            </a:r>
          </a:p>
          <a:p>
            <a:r>
              <a:rPr lang="en-US" dirty="0"/>
              <a:t>Assuming the data extracted features is similar between models, I decided to answer each question as a one dimension question, By</a:t>
            </a:r>
          </a:p>
          <a:p>
            <a:pPr lvl="1"/>
            <a:r>
              <a:rPr lang="en-US" dirty="0"/>
              <a:t>Making the other questions constant</a:t>
            </a:r>
          </a:p>
          <a:p>
            <a:pPr lvl="1"/>
            <a:r>
              <a:rPr lang="en-US" dirty="0"/>
              <a:t>Answering one question, </a:t>
            </a:r>
          </a:p>
          <a:p>
            <a:pPr lvl="1"/>
            <a:r>
              <a:rPr lang="en-US" dirty="0"/>
              <a:t>then continue with the others</a:t>
            </a:r>
          </a:p>
          <a:p>
            <a:r>
              <a:rPr lang="en-US" dirty="0"/>
              <a:t>Then trying every answer together</a:t>
            </a:r>
          </a:p>
        </p:txBody>
      </p:sp>
    </p:spTree>
    <p:extLst>
      <p:ext uri="{BB962C8B-B14F-4D97-AF65-F5344CB8AC3E}">
        <p14:creationId xmlns:p14="http://schemas.microsoft.com/office/powerpoint/2010/main" val="64731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6" y="1471062"/>
            <a:ext cx="11748139" cy="39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evaluation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7" y="1825625"/>
            <a:ext cx="9351958" cy="38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parameters and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Keras was used as the main </a:t>
            </a:r>
            <a:r>
              <a:rPr lang="en-US" dirty="0" err="1"/>
              <a:t>workframe</a:t>
            </a:r>
            <a:endParaRPr lang="en-US" dirty="0"/>
          </a:p>
          <a:p>
            <a:r>
              <a:rPr lang="en-US" dirty="0"/>
              <a:t>1650 GTX was used to train models</a:t>
            </a:r>
          </a:p>
          <a:p>
            <a:r>
              <a:rPr lang="en-US" dirty="0"/>
              <a:t>L1 and L2 were used</a:t>
            </a:r>
          </a:p>
          <a:p>
            <a:r>
              <a:rPr lang="en-US" dirty="0"/>
              <a:t>5 folds cross validation was used</a:t>
            </a:r>
          </a:p>
          <a:p>
            <a:r>
              <a:rPr lang="en-US" dirty="0"/>
              <a:t>10% of the training data was used as validation</a:t>
            </a:r>
          </a:p>
          <a:p>
            <a:r>
              <a:rPr lang="en-US" dirty="0"/>
              <a:t>Decaying learning rate was used in most models as well as Early stopping</a:t>
            </a:r>
          </a:p>
          <a:p>
            <a:r>
              <a:rPr lang="en-US" dirty="0"/>
              <a:t>Adam Optimizer was used</a:t>
            </a:r>
          </a:p>
        </p:txBody>
      </p:sp>
    </p:spTree>
    <p:extLst>
      <p:ext uri="{BB962C8B-B14F-4D97-AF65-F5344CB8AC3E}">
        <p14:creationId xmlns:p14="http://schemas.microsoft.com/office/powerpoint/2010/main" val="161049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8170"/>
            <a:ext cx="10283890" cy="56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Having a sequence to sequence setup and a sequence to label setup?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to label provides higher accuracy but with a con of weighting for the whole sequence to be processed</a:t>
            </a:r>
          </a:p>
          <a:p>
            <a:r>
              <a:rPr lang="en-US" dirty="0"/>
              <a:t>Sequence to Sequence provides immediate response time, but with a con of lower accuracy</a:t>
            </a:r>
          </a:p>
        </p:txBody>
      </p:sp>
    </p:spTree>
    <p:extLst>
      <p:ext uri="{BB962C8B-B14F-4D97-AF65-F5344CB8AC3E}">
        <p14:creationId xmlns:p14="http://schemas.microsoft.com/office/powerpoint/2010/main" val="262882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Sequence to Label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answer this question, 6 models with different number of kernels were tried</a:t>
            </a:r>
          </a:p>
          <a:p>
            <a:r>
              <a:rPr lang="en-US" dirty="0"/>
              <a:t>The time window was set to 2 seconds as a constant</a:t>
            </a:r>
          </a:p>
          <a:p>
            <a:r>
              <a:rPr lang="en-US" dirty="0"/>
              <a:t>Full channels were chosen</a:t>
            </a:r>
          </a:p>
        </p:txBody>
      </p:sp>
    </p:spTree>
    <p:extLst>
      <p:ext uri="{BB962C8B-B14F-4D97-AF65-F5344CB8AC3E}">
        <p14:creationId xmlns:p14="http://schemas.microsoft.com/office/powerpoint/2010/main" val="225798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6340"/>
            <a:ext cx="10515600" cy="1437011"/>
          </a:xfrm>
        </p:spPr>
        <p:txBody>
          <a:bodyPr/>
          <a:lstStyle/>
          <a:p>
            <a:r>
              <a:rPr lang="en-US" dirty="0"/>
              <a:t>Parallel LSTMs are referred to as units</a:t>
            </a:r>
          </a:p>
          <a:p>
            <a:pPr lvl="1"/>
            <a:r>
              <a:rPr lang="en-US" dirty="0"/>
              <a:t>Ex. This is a 4 unit one layer LSTM network</a:t>
            </a: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8"/>
          <a:stretch/>
        </p:blipFill>
        <p:spPr bwMode="auto">
          <a:xfrm>
            <a:off x="2889445" y="3437245"/>
            <a:ext cx="5927984" cy="275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1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307654"/>
              </p:ext>
            </p:extLst>
          </p:nvPr>
        </p:nvGraphicFramePr>
        <p:xfrm>
          <a:off x="819150" y="2222502"/>
          <a:ext cx="10562848" cy="361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479">
                  <a:extLst>
                    <a:ext uri="{9D8B030D-6E8A-4147-A177-3AD203B41FA5}">
                      <a16:colId xmlns:a16="http://schemas.microsoft.com/office/drawing/2014/main" val="3338921645"/>
                    </a:ext>
                  </a:extLst>
                </a:gridCol>
                <a:gridCol w="1043233">
                  <a:extLst>
                    <a:ext uri="{9D8B030D-6E8A-4147-A177-3AD203B41FA5}">
                      <a16:colId xmlns:a16="http://schemas.microsoft.com/office/drawing/2014/main" val="3223283829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033956142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309047015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460317662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2986393289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541223706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55100977"/>
                    </a:ext>
                  </a:extLst>
                </a:gridCol>
              </a:tblGrid>
              <a:tr h="61607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Training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Validation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655824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0.77846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0.7874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0.7795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0.77972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0.7793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0.77952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831003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0.83783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0.84078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0.82158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94.4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0.8219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0.8215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0.8217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4227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0.8891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0.8698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0.8284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222.4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0.8286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0.8282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0.8284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24637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 layer 10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0.8093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0.8024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0.8026  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20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 layer 50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0.8315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0.8375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247.8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4291912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CNN-LSTM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0.797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0.8073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0.7961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130.4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0.7963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0.7959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0.7961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6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85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277" y="2473843"/>
            <a:ext cx="8436429" cy="1325563"/>
          </a:xfrm>
        </p:spPr>
        <p:txBody>
          <a:bodyPr/>
          <a:lstStyle/>
          <a:p>
            <a:r>
              <a:rPr lang="en-US" dirty="0"/>
              <a:t>Motivation behind the project</a:t>
            </a:r>
          </a:p>
        </p:txBody>
      </p:sp>
    </p:spTree>
    <p:extLst>
      <p:ext uri="{BB962C8B-B14F-4D97-AF65-F5344CB8AC3E}">
        <p14:creationId xmlns:p14="http://schemas.microsoft.com/office/powerpoint/2010/main" val="259473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906821"/>
              </p:ext>
            </p:extLst>
          </p:nvPr>
        </p:nvGraphicFramePr>
        <p:xfrm>
          <a:off x="718457" y="550505"/>
          <a:ext cx="11028784" cy="5952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498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to sequence approach was and multiple models were tried to achieve best results</a:t>
            </a:r>
          </a:p>
          <a:p>
            <a:r>
              <a:rPr lang="en-US" dirty="0"/>
              <a:t>12 seconds was set to test the sequence to sequence capability</a:t>
            </a:r>
          </a:p>
        </p:txBody>
      </p:sp>
    </p:spTree>
    <p:extLst>
      <p:ext uri="{BB962C8B-B14F-4D97-AF65-F5344CB8AC3E}">
        <p14:creationId xmlns:p14="http://schemas.microsoft.com/office/powerpoint/2010/main" val="3281025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819150" y="2222502"/>
          <a:ext cx="10562848" cy="361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479">
                  <a:extLst>
                    <a:ext uri="{9D8B030D-6E8A-4147-A177-3AD203B41FA5}">
                      <a16:colId xmlns:a16="http://schemas.microsoft.com/office/drawing/2014/main" val="3338921645"/>
                    </a:ext>
                  </a:extLst>
                </a:gridCol>
                <a:gridCol w="1043233">
                  <a:extLst>
                    <a:ext uri="{9D8B030D-6E8A-4147-A177-3AD203B41FA5}">
                      <a16:colId xmlns:a16="http://schemas.microsoft.com/office/drawing/2014/main" val="3223283829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033956142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309047015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460317662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2986393289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541223706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55100977"/>
                    </a:ext>
                  </a:extLst>
                </a:gridCol>
              </a:tblGrid>
              <a:tr h="61607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Training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Validation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655824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0.7193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0.7353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831003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0.7735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0.7559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4227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0.7348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0.7348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0.7348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0.7348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24637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 unit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0.7457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0.7382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0.7317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20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 unit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0.8079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0.7981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4291912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 layer 50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0.7695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131.0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0.7683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6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46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02585"/>
              </p:ext>
            </p:extLst>
          </p:nvPr>
        </p:nvGraphicFramePr>
        <p:xfrm>
          <a:off x="671804" y="550505"/>
          <a:ext cx="11000792" cy="5868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190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Time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time intervals were used as well as full sequence to sequence to determine the best approach and the smallest time interval that I could get </a:t>
            </a:r>
          </a:p>
          <a:p>
            <a:r>
              <a:rPr lang="en-US" dirty="0"/>
              <a:t>10 Unit LSTM was set as a constant with full channels</a:t>
            </a:r>
          </a:p>
        </p:txBody>
      </p:sp>
    </p:spTree>
    <p:extLst>
      <p:ext uri="{BB962C8B-B14F-4D97-AF65-F5344CB8AC3E}">
        <p14:creationId xmlns:p14="http://schemas.microsoft.com/office/powerpoint/2010/main" val="361581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Time intervals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2413227"/>
                  </p:ext>
                </p:extLst>
              </p:nvPr>
            </p:nvGraphicFramePr>
            <p:xfrm>
              <a:off x="819150" y="2731710"/>
              <a:ext cx="10562848" cy="261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479">
                      <a:extLst>
                        <a:ext uri="{9D8B030D-6E8A-4147-A177-3AD203B41FA5}">
                          <a16:colId xmlns:a16="http://schemas.microsoft.com/office/drawing/2014/main" val="3338921645"/>
                        </a:ext>
                      </a:extLst>
                    </a:gridCol>
                    <a:gridCol w="1043233">
                      <a:extLst>
                        <a:ext uri="{9D8B030D-6E8A-4147-A177-3AD203B41FA5}">
                          <a16:colId xmlns:a16="http://schemas.microsoft.com/office/drawing/2014/main" val="322328382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03395614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309047015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46031766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298639328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541223706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55100977"/>
                        </a:ext>
                      </a:extLst>
                    </a:gridCol>
                  </a:tblGrid>
                  <a:tr h="61607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Training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Validation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Test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epochs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Recall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Precision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7655824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2 seconds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0.77846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0.7874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53.8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0.77972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5831003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½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0.8891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0.8698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b="1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222.4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542271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¼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0.7177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0.7243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20.6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324637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0.6783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0.6835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8.8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762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8257968"/>
                  </p:ext>
                </p:extLst>
              </p:nvPr>
            </p:nvGraphicFramePr>
            <p:xfrm>
              <a:off x="819150" y="2731710"/>
              <a:ext cx="10562848" cy="261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479">
                      <a:extLst>
                        <a:ext uri="{9D8B030D-6E8A-4147-A177-3AD203B41FA5}">
                          <a16:colId xmlns:a16="http://schemas.microsoft.com/office/drawing/2014/main" val="3338921645"/>
                        </a:ext>
                      </a:extLst>
                    </a:gridCol>
                    <a:gridCol w="1043233">
                      <a:extLst>
                        <a:ext uri="{9D8B030D-6E8A-4147-A177-3AD203B41FA5}">
                          <a16:colId xmlns:a16="http://schemas.microsoft.com/office/drawing/2014/main" val="322328382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03395614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309047015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46031766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298639328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541223706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55100977"/>
                        </a:ext>
                      </a:extLst>
                    </a:gridCol>
                  </a:tblGrid>
                  <a:tr h="61607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Training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Validation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Test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epochs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Recall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Precision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7655824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2 seconds</a:t>
                          </a:r>
                          <a:r>
                            <a:rPr lang="en-US" baseline="0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0.77846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0.7874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53.8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0.77972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5831003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½ a second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0.8891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0.8698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b="1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222.4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542271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¼ a second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0.7177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0.7243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20.6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324637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2" t="-435366" r="-563359" b="-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0.6783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0.6835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8.8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762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2413227"/>
                  </p:ext>
                </p:extLst>
              </p:nvPr>
            </p:nvGraphicFramePr>
            <p:xfrm>
              <a:off x="838200" y="2731710"/>
              <a:ext cx="10562848" cy="261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479">
                      <a:extLst>
                        <a:ext uri="{9D8B030D-6E8A-4147-A177-3AD203B41FA5}">
                          <a16:colId xmlns:a16="http://schemas.microsoft.com/office/drawing/2014/main" val="3338921645"/>
                        </a:ext>
                      </a:extLst>
                    </a:gridCol>
                    <a:gridCol w="1043233">
                      <a:extLst>
                        <a:ext uri="{9D8B030D-6E8A-4147-A177-3AD203B41FA5}">
                          <a16:colId xmlns:a16="http://schemas.microsoft.com/office/drawing/2014/main" val="322328382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03395614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309047015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46031766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298639328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541223706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55100977"/>
                        </a:ext>
                      </a:extLst>
                    </a:gridCol>
                  </a:tblGrid>
                  <a:tr h="61607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Training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Validation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 dirty="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Test accuracy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epochs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 dirty="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Recall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Precision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7655824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2 seconds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0.77846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0.7874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53.8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0.77972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5831003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½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0.8891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0.8698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b="1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222.4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542271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¼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0.7177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0.7243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20.6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324637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a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0.6783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0.6835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8.8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762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2413227"/>
                  </p:ext>
                </p:extLst>
              </p:nvPr>
            </p:nvGraphicFramePr>
            <p:xfrm>
              <a:off x="838200" y="2731710"/>
              <a:ext cx="10562848" cy="261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479">
                      <a:extLst>
                        <a:ext uri="{9D8B030D-6E8A-4147-A177-3AD203B41FA5}">
                          <a16:colId xmlns:a16="http://schemas.microsoft.com/office/drawing/2014/main" val="3338921645"/>
                        </a:ext>
                      </a:extLst>
                    </a:gridCol>
                    <a:gridCol w="1043233">
                      <a:extLst>
                        <a:ext uri="{9D8B030D-6E8A-4147-A177-3AD203B41FA5}">
                          <a16:colId xmlns:a16="http://schemas.microsoft.com/office/drawing/2014/main" val="322328382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03395614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309047015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460317662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2986393289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3541223706"/>
                        </a:ext>
                      </a:extLst>
                    </a:gridCol>
                    <a:gridCol w="1320356">
                      <a:extLst>
                        <a:ext uri="{9D8B030D-6E8A-4147-A177-3AD203B41FA5}">
                          <a16:colId xmlns:a16="http://schemas.microsoft.com/office/drawing/2014/main" val="55100977"/>
                        </a:ext>
                      </a:extLst>
                    </a:gridCol>
                  </a:tblGrid>
                  <a:tr h="61607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Training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Validation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Test accuracy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epochs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Recall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Precision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40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7655824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2 seconds</a:t>
                          </a:r>
                          <a:r>
                            <a:rPr lang="en-US" baseline="0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0.77846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0.7874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53.8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0.77972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0.77952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5831003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½ a second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0.8891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0.8698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b="1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222.4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0.8284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542271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¼ a second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0.7177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0.7243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20.6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0.7069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3246376"/>
                      </a:ext>
                    </a:extLst>
                  </a:tr>
                  <a:tr h="500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" t="-435366" r="-563359" b="-6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0.6783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0.6835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8.8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0.6633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7620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562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309305"/>
              </p:ext>
            </p:extLst>
          </p:nvPr>
        </p:nvGraphicFramePr>
        <p:xfrm>
          <a:off x="699795" y="494521"/>
          <a:ext cx="10655559" cy="5831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233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27" y="2426678"/>
            <a:ext cx="10554574" cy="1348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channel combination were tried in order to find out what channel mixture works best</a:t>
            </a:r>
          </a:p>
          <a:p>
            <a:r>
              <a:rPr lang="en-US" dirty="0"/>
              <a:t>100 unit LSTM and 2 seconds window were 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63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channels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753189"/>
              </p:ext>
            </p:extLst>
          </p:nvPr>
        </p:nvGraphicFramePr>
        <p:xfrm>
          <a:off x="819150" y="2731710"/>
          <a:ext cx="10562848" cy="361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65">
                  <a:extLst>
                    <a:ext uri="{9D8B030D-6E8A-4147-A177-3AD203B41FA5}">
                      <a16:colId xmlns:a16="http://schemas.microsoft.com/office/drawing/2014/main" val="3338921645"/>
                    </a:ext>
                  </a:extLst>
                </a:gridCol>
                <a:gridCol w="1046285">
                  <a:extLst>
                    <a:ext uri="{9D8B030D-6E8A-4147-A177-3AD203B41FA5}">
                      <a16:colId xmlns:a16="http://schemas.microsoft.com/office/drawing/2014/main" val="3223283829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033956142"/>
                    </a:ext>
                  </a:extLst>
                </a:gridCol>
                <a:gridCol w="1406770">
                  <a:extLst>
                    <a:ext uri="{9D8B030D-6E8A-4147-A177-3AD203B41FA5}">
                      <a16:colId xmlns:a16="http://schemas.microsoft.com/office/drawing/2014/main" val="3309047015"/>
                    </a:ext>
                  </a:extLst>
                </a:gridCol>
                <a:gridCol w="914622">
                  <a:extLst>
                    <a:ext uri="{9D8B030D-6E8A-4147-A177-3AD203B41FA5}">
                      <a16:colId xmlns:a16="http://schemas.microsoft.com/office/drawing/2014/main" val="3460317662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2986393289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3541223706"/>
                    </a:ext>
                  </a:extLst>
                </a:gridCol>
                <a:gridCol w="1320356">
                  <a:extLst>
                    <a:ext uri="{9D8B030D-6E8A-4147-A177-3AD203B41FA5}">
                      <a16:colId xmlns:a16="http://schemas.microsoft.com/office/drawing/2014/main" val="55100977"/>
                    </a:ext>
                  </a:extLst>
                </a:gridCol>
              </a:tblGrid>
              <a:tr h="61607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Training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Validation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655824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446343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AccML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0.6988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0.6873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0.6872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831003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0.7148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4227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AccML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24637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0.8389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762016"/>
                  </a:ext>
                </a:extLst>
              </a:tr>
              <a:tr h="500398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0.8863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223.8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0.8409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74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8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661061"/>
              </p:ext>
            </p:extLst>
          </p:nvPr>
        </p:nvGraphicFramePr>
        <p:xfrm>
          <a:off x="606489" y="447869"/>
          <a:ext cx="11047445" cy="6036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897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513" y="2766218"/>
            <a:ext cx="5188974" cy="1325563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964652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of low computational power or low cost devices, Shallow models are suggested</a:t>
            </a:r>
          </a:p>
          <a:p>
            <a:r>
              <a:rPr lang="en-US" dirty="0"/>
              <a:t>2 seconds engineered features and 4 seconds engineered features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12486"/>
              </p:ext>
            </p:extLst>
          </p:nvPr>
        </p:nvGraphicFramePr>
        <p:xfrm>
          <a:off x="818713" y="4126561"/>
          <a:ext cx="4729233" cy="2097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7056">
                  <a:extLst>
                    <a:ext uri="{9D8B030D-6E8A-4147-A177-3AD203B41FA5}">
                      <a16:colId xmlns:a16="http://schemas.microsoft.com/office/drawing/2014/main" val="2340940996"/>
                    </a:ext>
                  </a:extLst>
                </a:gridCol>
                <a:gridCol w="1238199">
                  <a:extLst>
                    <a:ext uri="{9D8B030D-6E8A-4147-A177-3AD203B41FA5}">
                      <a16:colId xmlns:a16="http://schemas.microsoft.com/office/drawing/2014/main" val="114242457"/>
                    </a:ext>
                  </a:extLst>
                </a:gridCol>
                <a:gridCol w="1193978">
                  <a:extLst>
                    <a:ext uri="{9D8B030D-6E8A-4147-A177-3AD203B41FA5}">
                      <a16:colId xmlns:a16="http://schemas.microsoft.com/office/drawing/2014/main" val="627821267"/>
                    </a:ext>
                  </a:extLst>
                </a:gridCol>
              </a:tblGrid>
              <a:tr h="4729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Training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Test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902730"/>
                  </a:ext>
                </a:extLst>
              </a:tr>
              <a:tr h="4729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SVC radial bases function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0.7374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0.7343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6166921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SVC Polynomial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745423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SVC linear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0.6547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0.6438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339257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 Forest 3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0.6979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0.6908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486952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 Forest 10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0.7828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0.7511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792822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 Forest 50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0.7488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835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19189"/>
              </p:ext>
            </p:extLst>
          </p:nvPr>
        </p:nvGraphicFramePr>
        <p:xfrm>
          <a:off x="5789145" y="4120687"/>
          <a:ext cx="6054725" cy="2105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16331397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5538118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766050496"/>
                    </a:ext>
                  </a:extLst>
                </a:gridCol>
              </a:tblGrid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Training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Test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2411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SVC radial bases function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0.7203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0.7328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06035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SVC polynomial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0.6757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0.6850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1681137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SVC linear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0.6187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0.6364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47615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3 md</a:t>
                      </a:r>
                      <a:r>
                        <a:rPr lang="en-US" sz="800">
                          <a:effectLst/>
                        </a:rPr>
                        <a:t> 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0.6718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0.6734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1844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4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0.6806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0.6777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03045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10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0.7430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891889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50 md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0.7383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4267649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789145" y="4120211"/>
            <a:ext cx="4022725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979096"/>
              </p:ext>
            </p:extLst>
          </p:nvPr>
        </p:nvGraphicFramePr>
        <p:xfrm>
          <a:off x="838200" y="475861"/>
          <a:ext cx="10349204" cy="2649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342298"/>
              </p:ext>
            </p:extLst>
          </p:nvPr>
        </p:nvGraphicFramePr>
        <p:xfrm>
          <a:off x="838200" y="3125755"/>
          <a:ext cx="10349204" cy="3051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3556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9" y="2003185"/>
            <a:ext cx="10853265" cy="2790283"/>
          </a:xfrm>
        </p:spPr>
        <p:txBody>
          <a:bodyPr>
            <a:normAutofit/>
          </a:bodyPr>
          <a:lstStyle/>
          <a:p>
            <a:r>
              <a:rPr lang="en-US" dirty="0"/>
              <a:t>Best sequence to label models were 100 units </a:t>
            </a:r>
          </a:p>
          <a:p>
            <a:r>
              <a:rPr lang="en-US" dirty="0"/>
              <a:t>Best</a:t>
            </a:r>
            <a:r>
              <a:rPr lang="en-US" b="1" dirty="0"/>
              <a:t> </a:t>
            </a:r>
            <a:r>
              <a:rPr lang="en-US" dirty="0"/>
              <a:t>sequence to sequence model reached was model 3 with settings 3 </a:t>
            </a:r>
          </a:p>
          <a:p>
            <a:r>
              <a:rPr lang="en-US" dirty="0"/>
              <a:t>Best time interval was ½ a second</a:t>
            </a:r>
          </a:p>
          <a:p>
            <a:r>
              <a:rPr lang="en-US" dirty="0"/>
              <a:t>Best channel combination was </a:t>
            </a:r>
            <a:r>
              <a:rPr lang="en-US" dirty="0" err="1"/>
              <a:t>AccML</a:t>
            </a:r>
            <a:r>
              <a:rPr lang="en-US" dirty="0"/>
              <a:t> and </a:t>
            </a:r>
            <a:r>
              <a:rPr lang="en-US" dirty="0" err="1"/>
              <a:t>AccV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91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714" y="2483174"/>
            <a:ext cx="5114731" cy="1325563"/>
          </a:xfrm>
        </p:spPr>
        <p:txBody>
          <a:bodyPr/>
          <a:lstStyle/>
          <a:p>
            <a:r>
              <a:rPr lang="en-US" dirty="0"/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54348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655" y="2044636"/>
            <a:ext cx="296869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model for 4 seconds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Profiler should be used before applying the model on small processors</a:t>
            </a:r>
          </a:p>
          <a:p>
            <a:r>
              <a:rPr lang="en-US" dirty="0"/>
              <a:t>0.6559 accuracy was reached and is not recommended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6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 cont.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b="5666"/>
          <a:stretch/>
        </p:blipFill>
        <p:spPr>
          <a:xfrm>
            <a:off x="6191638" y="2204697"/>
            <a:ext cx="5257800" cy="3710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48" y="2204698"/>
            <a:ext cx="4719029" cy="37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Regarding question 1 model 2 was the best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Regarding question 2 model 5 was the best, and so 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03" y="2423500"/>
            <a:ext cx="8839200" cy="1221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03" y="4439833"/>
            <a:ext cx="8746187" cy="12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5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vs precision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458" y="2192021"/>
            <a:ext cx="3253084" cy="32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0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Recall, Precision and F1 score were so close in the last slide</a:t>
            </a:r>
          </a:p>
          <a:p>
            <a:r>
              <a:rPr lang="en-US" dirty="0"/>
              <a:t>Numbers were checked if there was a wrong with the code</a:t>
            </a:r>
          </a:p>
          <a:p>
            <a:r>
              <a:rPr lang="en-US" dirty="0"/>
              <a:t>The numbers have difference in there 8</a:t>
            </a:r>
            <a:r>
              <a:rPr lang="en-US" baseline="30000" dirty="0"/>
              <a:t>th</a:t>
            </a:r>
            <a:r>
              <a:rPr lang="en-US" dirty="0"/>
              <a:t> decimal point or so </a:t>
            </a:r>
          </a:p>
          <a:p>
            <a:r>
              <a:rPr lang="en-US" dirty="0"/>
              <a:t>Upon searching, This could be caused by:</a:t>
            </a:r>
          </a:p>
          <a:p>
            <a:pPr lvl="1"/>
            <a:r>
              <a:rPr lang="en-US" dirty="0"/>
              <a:t>Balanced data</a:t>
            </a:r>
          </a:p>
          <a:p>
            <a:pPr lvl="1"/>
            <a:r>
              <a:rPr lang="en-US" dirty="0"/>
              <a:t>Task characteristics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22403"/>
              </p:ext>
            </p:extLst>
          </p:nvPr>
        </p:nvGraphicFramePr>
        <p:xfrm>
          <a:off x="7940350" y="3620278"/>
          <a:ext cx="3620280" cy="849086"/>
        </p:xfrm>
        <a:graphic>
          <a:graphicData uri="http://schemas.openxmlformats.org/drawingml/2006/table">
            <a:tbl>
              <a:tblPr/>
              <a:tblGrid>
                <a:gridCol w="905070">
                  <a:extLst>
                    <a:ext uri="{9D8B030D-6E8A-4147-A177-3AD203B41FA5}">
                      <a16:colId xmlns:a16="http://schemas.microsoft.com/office/drawing/2014/main" val="2762382312"/>
                    </a:ext>
                  </a:extLst>
                </a:gridCol>
                <a:gridCol w="905070">
                  <a:extLst>
                    <a:ext uri="{9D8B030D-6E8A-4147-A177-3AD203B41FA5}">
                      <a16:colId xmlns:a16="http://schemas.microsoft.com/office/drawing/2014/main" val="4158504620"/>
                    </a:ext>
                  </a:extLst>
                </a:gridCol>
                <a:gridCol w="905070">
                  <a:extLst>
                    <a:ext uri="{9D8B030D-6E8A-4147-A177-3AD203B41FA5}">
                      <a16:colId xmlns:a16="http://schemas.microsoft.com/office/drawing/2014/main" val="797819782"/>
                    </a:ext>
                  </a:extLst>
                </a:gridCol>
                <a:gridCol w="905070">
                  <a:extLst>
                    <a:ext uri="{9D8B030D-6E8A-4147-A177-3AD203B41FA5}">
                      <a16:colId xmlns:a16="http://schemas.microsoft.com/office/drawing/2014/main" val="3193618776"/>
                    </a:ext>
                  </a:extLst>
                </a:gridCol>
              </a:tblGrid>
              <a:tr h="424543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recalls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precisions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589699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0.755903339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0.755903482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0.755903435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03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4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Freeze of Gait?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1467"/>
            <a:ext cx="10554574" cy="10054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Freeze of Gait is an occurring hesitation or a complete halt of movement</a:t>
            </a:r>
          </a:p>
          <a:p>
            <a:r>
              <a:rPr lang="en-US" dirty="0"/>
              <a:t>It is often a symptom of Parkinson disease, which affects 10 million people world wide</a:t>
            </a:r>
          </a:p>
        </p:txBody>
      </p:sp>
      <p:pic>
        <p:nvPicPr>
          <p:cNvPr id="3074" name="Picture 2" descr="Parkinson's Disease Freezing &amp; Festinating Gait on Make 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436" y="425083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rkinsonian Gait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362" y="4250837"/>
            <a:ext cx="2843090" cy="17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Freezing Of Gait GIFs |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68" y="4250837"/>
            <a:ext cx="3040192" cy="17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2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unit LSTM different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1: </a:t>
            </a:r>
          </a:p>
          <a:p>
            <a:pPr lvl="1"/>
            <a:r>
              <a:rPr lang="en-US" dirty="0"/>
              <a:t>Exponential decay learning rate initially 1e-3 decaying by 90% with 128 batch size</a:t>
            </a:r>
          </a:p>
          <a:p>
            <a:r>
              <a:rPr lang="en-US" dirty="0"/>
              <a:t>Setting 2: </a:t>
            </a:r>
          </a:p>
          <a:p>
            <a:pPr lvl="1"/>
            <a:r>
              <a:rPr lang="en-US" dirty="0"/>
              <a:t>Learning rate set to 1e-5 with no decay and normal Xavier weight initializer with 128 batch size</a:t>
            </a:r>
          </a:p>
          <a:p>
            <a:r>
              <a:rPr lang="en-US" dirty="0"/>
              <a:t>Setting 3: </a:t>
            </a:r>
          </a:p>
          <a:p>
            <a:pPr lvl="1"/>
            <a:r>
              <a:rPr lang="en-US" dirty="0"/>
              <a:t>Exponential decay learning rate initially 1e-4 decaying by 90% and 256 batch size with normal Xavier initializer and 1 clip value</a:t>
            </a:r>
          </a:p>
        </p:txBody>
      </p:sp>
    </p:spTree>
    <p:extLst>
      <p:ext uri="{BB962C8B-B14F-4D97-AF65-F5344CB8AC3E}">
        <p14:creationId xmlns:p14="http://schemas.microsoft.com/office/powerpoint/2010/main" val="41977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to detect Freeze of Gait?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patient care</a:t>
            </a:r>
          </a:p>
          <a:p>
            <a:r>
              <a:rPr lang="en-US" dirty="0"/>
              <a:t>Fall prevention</a:t>
            </a:r>
          </a:p>
          <a:p>
            <a:r>
              <a:rPr lang="en-US" dirty="0"/>
              <a:t>Long term monitoring</a:t>
            </a:r>
          </a:p>
          <a:p>
            <a:r>
              <a:rPr lang="en-US" dirty="0"/>
              <a:t>Research and insights (the main goal of the Kaggle competition)</a:t>
            </a:r>
          </a:p>
        </p:txBody>
      </p:sp>
    </p:spTree>
    <p:extLst>
      <p:ext uri="{BB962C8B-B14F-4D97-AF65-F5344CB8AC3E}">
        <p14:creationId xmlns:p14="http://schemas.microsoft.com/office/powerpoint/2010/main" val="303064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993875"/>
          </a:xfrm>
        </p:spPr>
        <p:txBody>
          <a:bodyPr>
            <a:normAutofit/>
          </a:bodyPr>
          <a:lstStyle/>
          <a:p>
            <a:r>
              <a:rPr lang="en-US" dirty="0"/>
              <a:t>The data was collected by multiple research foundations, and was put on </a:t>
            </a:r>
            <a:r>
              <a:rPr lang="en-US" dirty="0" err="1"/>
              <a:t>Kaggle</a:t>
            </a:r>
            <a:r>
              <a:rPr lang="en-US" dirty="0"/>
              <a:t> as a public dataset</a:t>
            </a:r>
          </a:p>
          <a:p>
            <a:r>
              <a:rPr lang="en-US" dirty="0"/>
              <a:t>Sensor Settings</a:t>
            </a:r>
          </a:p>
          <a:p>
            <a:r>
              <a:rPr lang="en-US" dirty="0"/>
              <a:t>The channels of the sensor are accelerations in Anteroposterior, Medio lateral and Vertical movement</a:t>
            </a:r>
          </a:p>
        </p:txBody>
      </p:sp>
    </p:spTree>
    <p:extLst>
      <p:ext uri="{BB962C8B-B14F-4D97-AF65-F5344CB8AC3E}">
        <p14:creationId xmlns:p14="http://schemas.microsoft.com/office/powerpoint/2010/main" val="245539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sample</a:t>
            </a:r>
          </a:p>
        </p:txBody>
      </p:sp>
      <p:pic>
        <p:nvPicPr>
          <p:cNvPr id="4" name="Content Placeholder 3" descr="C:\Users\ahmed\AppData\Local\Microsoft\Windows\INetCache\Content.Word\outpu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2388" y="1331263"/>
            <a:ext cx="6131412" cy="499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5" y="1331263"/>
            <a:ext cx="4459307" cy="4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7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5" y="1693307"/>
            <a:ext cx="11026959" cy="10955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87829" y="549507"/>
            <a:ext cx="1075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+mj-lt"/>
              </a:rPr>
              <a:t>How sliding window works: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3772" y="1772816"/>
            <a:ext cx="5370844" cy="2416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562171" y="1772815"/>
            <a:ext cx="5589515" cy="34449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54615" y="1787956"/>
            <a:ext cx="5317823" cy="449154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4"/>
          <a:stretch/>
        </p:blipFill>
        <p:spPr>
          <a:xfrm>
            <a:off x="619781" y="2872313"/>
            <a:ext cx="5521899" cy="110057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r="22407"/>
          <a:stretch/>
        </p:blipFill>
        <p:spPr>
          <a:xfrm>
            <a:off x="3536302" y="4122181"/>
            <a:ext cx="5607698" cy="109558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1"/>
          <a:stretch/>
        </p:blipFill>
        <p:spPr>
          <a:xfrm>
            <a:off x="6148873" y="5383764"/>
            <a:ext cx="5465915" cy="867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9004" y="4338735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Window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82268" y="5333075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Window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5370" y="6350609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Window 3</a:t>
            </a:r>
          </a:p>
        </p:txBody>
      </p:sp>
    </p:spTree>
    <p:extLst>
      <p:ext uri="{BB962C8B-B14F-4D97-AF65-F5344CB8AC3E}">
        <p14:creationId xmlns:p14="http://schemas.microsoft.com/office/powerpoint/2010/main" val="414145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What is the best model for sequence to label case?</a:t>
            </a:r>
          </a:p>
          <a:p>
            <a:r>
              <a:rPr lang="en-US" dirty="0"/>
              <a:t>What is the best model for sequence to sequence case?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What is the best time window?</a:t>
            </a:r>
          </a:p>
          <a:p>
            <a:pPr lvl="0"/>
            <a:r>
              <a:rPr lang="en-US" dirty="0"/>
              <a:t>How small the time window can get?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What is the best combination of channels?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What is the best shallow model for low computation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43001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3261</TotalTime>
  <Words>1204</Words>
  <Application>Microsoft Office PowerPoint</Application>
  <PresentationFormat>Widescreen</PresentationFormat>
  <Paragraphs>409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Office Theme</vt:lpstr>
      <vt:lpstr>Detecting FoG in Parkinson Patients using IMU sensor and AI</vt:lpstr>
      <vt:lpstr>Motivation behind the project</vt:lpstr>
      <vt:lpstr>Problem Definition</vt:lpstr>
      <vt:lpstr>What is Freeze of Gait?</vt:lpstr>
      <vt:lpstr>Why is it important to detect Freeze of Gait?</vt:lpstr>
      <vt:lpstr>Dataset description</vt:lpstr>
      <vt:lpstr>Data sample</vt:lpstr>
      <vt:lpstr>PowerPoint Presentation</vt:lpstr>
      <vt:lpstr>Research questions</vt:lpstr>
      <vt:lpstr>Methodology</vt:lpstr>
      <vt:lpstr>Another approach</vt:lpstr>
      <vt:lpstr>Model pipe</vt:lpstr>
      <vt:lpstr>Output evaluation pipe</vt:lpstr>
      <vt:lpstr>General parameters and setup</vt:lpstr>
      <vt:lpstr>PowerPoint Presentation</vt:lpstr>
      <vt:lpstr>Why Having a sequence to sequence setup and a sequence to label setup?</vt:lpstr>
      <vt:lpstr>Best Sequence to Label model</vt:lpstr>
      <vt:lpstr>Illustration</vt:lpstr>
      <vt:lpstr>LSTM models</vt:lpstr>
      <vt:lpstr>PowerPoint Presentation</vt:lpstr>
      <vt:lpstr>Sequence to sequence</vt:lpstr>
      <vt:lpstr>Sequence to sequence cont.</vt:lpstr>
      <vt:lpstr>PowerPoint Presentation</vt:lpstr>
      <vt:lpstr>Different Time intervals</vt:lpstr>
      <vt:lpstr>Different Time intervals cont.</vt:lpstr>
      <vt:lpstr>PowerPoint Presentation</vt:lpstr>
      <vt:lpstr>Different channels</vt:lpstr>
      <vt:lpstr>Different channels cont.</vt:lpstr>
      <vt:lpstr>PowerPoint Presentation</vt:lpstr>
      <vt:lpstr>Shallow models</vt:lpstr>
      <vt:lpstr>PowerPoint Presentation</vt:lpstr>
      <vt:lpstr>Conclusion and further work</vt:lpstr>
      <vt:lpstr>Acknowledgment</vt:lpstr>
      <vt:lpstr>Thank you</vt:lpstr>
      <vt:lpstr>Dense model for 4 seconds</vt:lpstr>
      <vt:lpstr>Dataset description cont.</vt:lpstr>
      <vt:lpstr>Example.</vt:lpstr>
      <vt:lpstr>Recall vs precision</vt:lpstr>
      <vt:lpstr>Notes</vt:lpstr>
      <vt:lpstr>100 unit LSTM different settings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FoG in Parkinson Patients using IMU sensor and Ai</dc:title>
  <dc:creator>ahmed</dc:creator>
  <cp:lastModifiedBy>ahmed</cp:lastModifiedBy>
  <cp:revision>79</cp:revision>
  <dcterms:created xsi:type="dcterms:W3CDTF">2023-07-03T12:14:35Z</dcterms:created>
  <dcterms:modified xsi:type="dcterms:W3CDTF">2023-07-10T22:37:36Z</dcterms:modified>
</cp:coreProperties>
</file>